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2" r:id="rId4"/>
    <p:sldId id="259" r:id="rId5"/>
    <p:sldId id="261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74"/>
  </p:normalViewPr>
  <p:slideViewPr>
    <p:cSldViewPr snapToGrid="0" snapToObjects="1">
      <p:cViewPr>
        <p:scale>
          <a:sx n="70" d="100"/>
          <a:sy n="70" d="100"/>
        </p:scale>
        <p:origin x="-558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50484-F0A9-41C3-BFD7-D0C45D6FA1BF}" type="datetimeFigureOut">
              <a:rPr lang="ru-RU" smtClean="0"/>
              <a:t>14.12.2017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C60F7-33EB-4F28-8E45-7760FBA3E1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7930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C60F7-33EB-4F28-8E45-7760FBA3E176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2179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E6EB-813F-3944-B5CA-820BA85E4538}" type="datetimeFigureOut">
              <a:rPr lang="ru-RU" smtClean="0"/>
              <a:pPr/>
              <a:t>14.12.2017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94293-AD56-F54D-956B-0682E796AF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E6EB-813F-3944-B5CA-820BA85E4538}" type="datetimeFigureOut">
              <a:rPr lang="ru-RU" smtClean="0"/>
              <a:pPr/>
              <a:t>14.12.2017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94293-AD56-F54D-956B-0682E796AF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E6EB-813F-3944-B5CA-820BA85E4538}" type="datetimeFigureOut">
              <a:rPr lang="ru-RU" smtClean="0"/>
              <a:pPr/>
              <a:t>14.12.2017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94293-AD56-F54D-956B-0682E796AF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E6EB-813F-3944-B5CA-820BA85E4538}" type="datetimeFigureOut">
              <a:rPr lang="ru-RU" smtClean="0"/>
              <a:pPr/>
              <a:t>14.12.2017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94293-AD56-F54D-956B-0682E796AF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E6EB-813F-3944-B5CA-820BA85E4538}" type="datetimeFigureOut">
              <a:rPr lang="ru-RU" smtClean="0"/>
              <a:pPr/>
              <a:t>14.12.2017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94293-AD56-F54D-956B-0682E796AF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E6EB-813F-3944-B5CA-820BA85E4538}" type="datetimeFigureOut">
              <a:rPr lang="ru-RU" smtClean="0"/>
              <a:pPr/>
              <a:t>14.12.2017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94293-AD56-F54D-956B-0682E796AF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E6EB-813F-3944-B5CA-820BA85E4538}" type="datetimeFigureOut">
              <a:rPr lang="ru-RU" smtClean="0"/>
              <a:pPr/>
              <a:t>14.12.2017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94293-AD56-F54D-956B-0682E796AF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E6EB-813F-3944-B5CA-820BA85E4538}" type="datetimeFigureOut">
              <a:rPr lang="ru-RU" smtClean="0"/>
              <a:pPr/>
              <a:t>14.12.2017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94293-AD56-F54D-956B-0682E796AF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E6EB-813F-3944-B5CA-820BA85E4538}" type="datetimeFigureOut">
              <a:rPr lang="ru-RU" smtClean="0"/>
              <a:pPr/>
              <a:t>14.12.2017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94293-AD56-F54D-956B-0682E796AF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E6EB-813F-3944-B5CA-820BA85E4538}" type="datetimeFigureOut">
              <a:rPr lang="ru-RU" smtClean="0"/>
              <a:pPr/>
              <a:t>14.12.2017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94293-AD56-F54D-956B-0682E796AF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E6EB-813F-3944-B5CA-820BA85E4538}" type="datetimeFigureOut">
              <a:rPr lang="ru-RU" smtClean="0"/>
              <a:pPr/>
              <a:t>14.12.2017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94293-AD56-F54D-956B-0682E796AF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3E6EB-813F-3944-B5CA-820BA85E4538}" type="datetimeFigureOut">
              <a:rPr lang="ru-RU" smtClean="0"/>
              <a:pPr/>
              <a:t>14.12.2017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94293-AD56-F54D-956B-0682E796AF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pina\Downloads\фон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75" y="439784"/>
            <a:ext cx="11289853" cy="5888449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3" y="439780"/>
            <a:ext cx="4587107" cy="22889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0834" y="2024635"/>
            <a:ext cx="88537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chemeClr val="bg1"/>
                </a:solidFill>
              </a:rPr>
              <a:t>Успешные региональные практики поддержки общественных инициатив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04686" y="4535892"/>
            <a:ext cx="99132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Егоров Сергей Иванович,</a:t>
            </a:r>
          </a:p>
          <a:p>
            <a:r>
              <a:rPr lang="ru-RU" sz="2400" dirty="0">
                <a:solidFill>
                  <a:schemeClr val="bg1"/>
                </a:solidFill>
              </a:rPr>
              <a:t>Руководитель агентства молодежной политики и реализации   программ общественного развития Красноярского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pina\Downloads\фон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9" y="439784"/>
            <a:ext cx="11289853" cy="5888449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439781"/>
            <a:ext cx="2673407" cy="121484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 l="7560" t="19886" r="21736" b="9280"/>
          <a:stretch>
            <a:fillRect/>
          </a:stretch>
        </p:blipFill>
        <p:spPr bwMode="auto">
          <a:xfrm>
            <a:off x="0" y="0"/>
            <a:ext cx="12192000" cy="686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693728" y="5546726"/>
            <a:ext cx="3872345" cy="1131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6384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pina\Downloads\фон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75" y="504452"/>
            <a:ext cx="11289853" cy="5888449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439781"/>
            <a:ext cx="2612575" cy="1026163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696684" y="2322285"/>
            <a:ext cx="5109029" cy="3614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6328232" y="2322289"/>
            <a:ext cx="4992913" cy="38060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</a:pPr>
            <a:endParaRPr lang="ru-RU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38630" y="1155742"/>
            <a:ext cx="10914743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bg1"/>
                </a:solidFill>
              </a:rPr>
              <a:t>Реализация грантового конкурса </a:t>
            </a:r>
            <a:r>
              <a:rPr lang="en-US" sz="3500" b="1" dirty="0" smtClean="0">
                <a:solidFill>
                  <a:schemeClr val="bg1"/>
                </a:solidFill>
              </a:rPr>
              <a:t/>
            </a:r>
            <a:br>
              <a:rPr lang="en-US" sz="3500" b="1" dirty="0" smtClean="0">
                <a:solidFill>
                  <a:schemeClr val="bg1"/>
                </a:solidFill>
              </a:rPr>
            </a:br>
            <a:r>
              <a:rPr lang="ru-RU" sz="3500" b="1" dirty="0" smtClean="0">
                <a:solidFill>
                  <a:schemeClr val="bg1"/>
                </a:solidFill>
              </a:rPr>
              <a:t>«Социальное партнерство во имя развития» </a:t>
            </a:r>
            <a:r>
              <a:rPr lang="en-US" sz="3500" b="1" dirty="0" smtClean="0">
                <a:solidFill>
                  <a:schemeClr val="bg1"/>
                </a:solidFill>
              </a:rPr>
              <a:t/>
            </a:r>
            <a:br>
              <a:rPr lang="en-US" sz="3500" b="1" dirty="0" smtClean="0">
                <a:solidFill>
                  <a:schemeClr val="bg1"/>
                </a:solidFill>
              </a:rPr>
            </a:br>
            <a:r>
              <a:rPr lang="ru-RU" sz="3500" b="1" dirty="0" smtClean="0">
                <a:solidFill>
                  <a:schemeClr val="bg1"/>
                </a:solidFill>
              </a:rPr>
              <a:t>с использованием интернет  технологий</a:t>
            </a:r>
            <a:r>
              <a:rPr lang="en-US" sz="4000" b="1" dirty="0" smtClean="0">
                <a:solidFill>
                  <a:schemeClr val="bg1"/>
                </a:solidFill>
              </a:rPr>
              <a:t/>
            </a:r>
            <a:br>
              <a:rPr lang="en-US" sz="4000" b="1" dirty="0" smtClean="0">
                <a:solidFill>
                  <a:schemeClr val="bg1"/>
                </a:solidFill>
              </a:rPr>
            </a:br>
            <a:endParaRPr lang="ru-RU" sz="38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7442" y="2994904"/>
            <a:ext cx="111022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a typeface="Calibri" pitchFamily="34" charset="0"/>
              </a:rPr>
              <a:t>Автоматизированная система администрирования грантовой программы  </a:t>
            </a:r>
            <a:r>
              <a:rPr lang="ru-RU" sz="2000" dirty="0" smtClean="0">
                <a:solidFill>
                  <a:schemeClr val="bg1"/>
                </a:solidFill>
                <a:ea typeface="Calibri" pitchFamily="34" charset="0"/>
              </a:rPr>
              <a:t>kras-grant.ru</a:t>
            </a:r>
            <a:r>
              <a:rPr lang="ru-RU" dirty="0" smtClean="0">
                <a:solidFill>
                  <a:schemeClr val="bg1"/>
                </a:solidFill>
                <a:ea typeface="Calibri" pitchFamily="34" charset="0"/>
              </a:rPr>
              <a:t> это комплексный механизм  управления программой, организации взаимодействия с участниками и экспертами программы</a:t>
            </a:r>
          </a:p>
          <a:p>
            <a:pPr>
              <a:buNone/>
            </a:pPr>
            <a:endParaRPr lang="ru-RU" altLang="ru-RU" dirty="0" smtClean="0">
              <a:solidFill>
                <a:schemeClr val="bg1"/>
              </a:solidFill>
              <a:ea typeface="Calibri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ea typeface="Calibri" pitchFamily="34" charset="0"/>
              </a:rPr>
              <a:t>Функции системы</a:t>
            </a:r>
            <a:r>
              <a:rPr lang="ru-RU" dirty="0" smtClean="0">
                <a:solidFill>
                  <a:schemeClr val="bg1"/>
                </a:solidFill>
                <a:ea typeface="Calibri" pitchFamily="34" charset="0"/>
              </a:rPr>
              <a:t>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ea typeface="Calibri" pitchFamily="34" charset="0"/>
              </a:rPr>
              <a:t>методическая и информационная поддержка участников конкурсов грантовой программы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ea typeface="Calibri" pitchFamily="34" charset="0"/>
              </a:rPr>
              <a:t>прием (регистрация) проектных заявок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ea typeface="Calibri" pitchFamily="34" charset="0"/>
              </a:rPr>
              <a:t>дистанционная оценка  проектных заявок экспертами программы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ea typeface="Calibri" pitchFamily="34" charset="0"/>
              </a:rPr>
              <a:t>размещение экспертных комментариев по проекту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ea typeface="Calibri" pitchFamily="34" charset="0"/>
              </a:rPr>
              <a:t>самоманиторинг  грантополучателями процесса реализации проекта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ea typeface="Calibri" pitchFamily="34" charset="0"/>
              </a:rPr>
              <a:t>мониторинг эффективности реализации социальных проектов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ea typeface="Calibri" pitchFamily="34" charset="0"/>
              </a:rPr>
              <a:t>продвижение лучших социальных проектов </a:t>
            </a:r>
            <a:endParaRPr lang="ru-RU" dirty="0">
              <a:solidFill>
                <a:schemeClr val="bg1"/>
              </a:solidFill>
              <a:ea typeface="Calibri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026665" y="2858427"/>
            <a:ext cx="9968017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87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pina\Downloads\фон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8" y="473889"/>
            <a:ext cx="11289853" cy="5888449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439781"/>
            <a:ext cx="2673407" cy="12148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75941" y="1250039"/>
            <a:ext cx="100013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</a:rPr>
              <a:t>Муниципальный ресурсный центр поддержки общественных инициатив -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3772" y="2226019"/>
            <a:ext cx="10653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b="1" dirty="0" smtClean="0"/>
          </a:p>
          <a:p>
            <a:pPr algn="just">
              <a:buNone/>
            </a:pPr>
            <a:endParaRPr lang="ru-RU" dirty="0" smtClean="0">
              <a:solidFill>
                <a:schemeClr val="bg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075941" y="2406804"/>
            <a:ext cx="6279918" cy="11697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49174" y="2412652"/>
            <a:ext cx="111863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altLang="ru-RU" sz="2400" b="1" dirty="0" smtClean="0">
              <a:solidFill>
                <a:schemeClr val="bg1"/>
              </a:solidFill>
              <a:ea typeface="Calibri" pitchFamily="34" charset="0"/>
            </a:endParaRPr>
          </a:p>
          <a:p>
            <a:pPr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ea typeface="Calibri" pitchFamily="34" charset="0"/>
              </a:rPr>
              <a:t>Цель </a:t>
            </a:r>
            <a:r>
              <a:rPr lang="ru-RU" altLang="ru-RU" sz="2400" b="1" dirty="0" smtClean="0">
                <a:solidFill>
                  <a:schemeClr val="bg1"/>
                </a:solidFill>
                <a:ea typeface="Calibri" pitchFamily="34" charset="0"/>
              </a:rPr>
              <a:t>- </a:t>
            </a:r>
            <a:r>
              <a:rPr lang="ru-RU" altLang="ru-RU" sz="2400" dirty="0">
                <a:solidFill>
                  <a:schemeClr val="bg1"/>
                </a:solidFill>
                <a:ea typeface="Calibri" pitchFamily="34" charset="0"/>
              </a:rPr>
              <a:t>оказание содействия в развитии гражданских институтов на территории Красноярского края  посредством  создания доступной и качественной инфраструктуры и сервисов  поддержки общественных инициатив, </a:t>
            </a:r>
            <a:r>
              <a:rPr lang="ru-RU" altLang="ru-RU" sz="2400" dirty="0" smtClean="0">
                <a:solidFill>
                  <a:schemeClr val="bg1"/>
                </a:solidFill>
                <a:ea typeface="Calibri" pitchFamily="34" charset="0"/>
              </a:rPr>
              <a:t>             вовлеченных в </a:t>
            </a:r>
            <a:r>
              <a:rPr lang="ru-RU" altLang="ru-RU" sz="2400" dirty="0">
                <a:solidFill>
                  <a:schemeClr val="bg1"/>
                </a:solidFill>
                <a:ea typeface="Calibri" pitchFamily="34" charset="0"/>
              </a:rPr>
              <a:t>процесс общественного участия в социальной сфере.</a:t>
            </a:r>
          </a:p>
          <a:p>
            <a:pPr algn="just">
              <a:buNone/>
            </a:pPr>
            <a:endParaRPr lang="ru-RU" altLang="ru-RU" sz="2400" b="1" dirty="0" smtClean="0">
              <a:solidFill>
                <a:schemeClr val="bg1"/>
              </a:solidFill>
              <a:ea typeface="Calibri" pitchFamily="34" charset="0"/>
            </a:endParaRPr>
          </a:p>
          <a:p>
            <a:pPr algn="just"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ea typeface="Calibri" pitchFamily="34" charset="0"/>
              </a:rPr>
              <a:t>Базовый </a:t>
            </a:r>
            <a:r>
              <a:rPr lang="ru-RU" altLang="ru-RU" sz="2400" b="1" dirty="0">
                <a:solidFill>
                  <a:schemeClr val="bg1"/>
                </a:solidFill>
                <a:ea typeface="Calibri" pitchFamily="34" charset="0"/>
              </a:rPr>
              <a:t>принцип работы:</a:t>
            </a:r>
            <a:r>
              <a:rPr lang="ru-RU" altLang="ru-RU" sz="2400" dirty="0">
                <a:solidFill>
                  <a:schemeClr val="bg1"/>
                </a:solidFill>
                <a:ea typeface="Calibri" pitchFamily="34" charset="0"/>
              </a:rPr>
              <a:t> </a:t>
            </a:r>
          </a:p>
          <a:p>
            <a:pPr>
              <a:buNone/>
            </a:pPr>
            <a:r>
              <a:rPr lang="ru-RU" altLang="ru-RU" sz="2400" b="1" dirty="0">
                <a:solidFill>
                  <a:schemeClr val="bg1"/>
                </a:solidFill>
                <a:ea typeface="Calibri" pitchFamily="34" charset="0"/>
              </a:rPr>
              <a:t>Центр</a:t>
            </a:r>
            <a:r>
              <a:rPr lang="ru-RU" altLang="ru-RU" sz="2400" dirty="0">
                <a:solidFill>
                  <a:schemeClr val="bg1"/>
                </a:solidFill>
                <a:ea typeface="Calibri" pitchFamily="34" charset="0"/>
              </a:rPr>
              <a:t> - это механизм интеграции </a:t>
            </a:r>
            <a:r>
              <a:rPr lang="ru-RU" altLang="ru-RU" sz="2400" dirty="0" smtClean="0">
                <a:solidFill>
                  <a:schemeClr val="bg1"/>
                </a:solidFill>
                <a:ea typeface="Calibri" pitchFamily="34" charset="0"/>
              </a:rPr>
              <a:t>и оптимизации </a:t>
            </a:r>
            <a:br>
              <a:rPr lang="ru-RU" altLang="ru-RU" sz="2400" dirty="0" smtClean="0">
                <a:solidFill>
                  <a:schemeClr val="bg1"/>
                </a:solidFill>
                <a:ea typeface="Calibri" pitchFamily="34" charset="0"/>
              </a:rPr>
            </a:br>
            <a:r>
              <a:rPr lang="ru-RU" altLang="ru-RU" sz="2400" dirty="0" smtClean="0">
                <a:solidFill>
                  <a:schemeClr val="bg1"/>
                </a:solidFill>
                <a:ea typeface="Calibri" pitchFamily="34" charset="0"/>
              </a:rPr>
              <a:t>ресурсов</a:t>
            </a:r>
            <a:r>
              <a:rPr lang="ru-RU" altLang="ru-RU" sz="2400" dirty="0">
                <a:solidFill>
                  <a:schemeClr val="bg1"/>
                </a:solidFill>
                <a:ea typeface="Calibri" pitchFamily="34" charset="0"/>
              </a:rPr>
              <a:t>, а клиенты – это партнеры.</a:t>
            </a:r>
          </a:p>
        </p:txBody>
      </p:sp>
    </p:spTree>
    <p:extLst>
      <p:ext uri="{BB962C8B-B14F-4D97-AF65-F5344CB8AC3E}">
        <p14:creationId xmlns:p14="http://schemas.microsoft.com/office/powerpoint/2010/main" val="139200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pina\Downloads\фон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9" y="439784"/>
            <a:ext cx="11289853" cy="5888449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3" y="439781"/>
            <a:ext cx="2598059" cy="12148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51145" y="2262087"/>
            <a:ext cx="104357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51040" y="1331464"/>
            <a:ext cx="8461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Услуги Центра:</a:t>
            </a:r>
            <a:endParaRPr lang="ru-RU" sz="3600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060812" y="1937076"/>
            <a:ext cx="7028597" cy="40719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69775" y="1977795"/>
            <a:ext cx="1027894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  <a:spcBef>
                <a:spcPct val="0"/>
              </a:spcBef>
            </a:pPr>
            <a:r>
              <a:rPr lang="ru-RU" altLang="ru-RU" sz="2000" dirty="0">
                <a:solidFill>
                  <a:schemeClr val="bg1"/>
                </a:solidFill>
                <a:ea typeface="Calibri" pitchFamily="34" charset="0"/>
              </a:rPr>
              <a:t>а) консультационно-методическая поддержка (в том числе </a:t>
            </a:r>
            <a:r>
              <a:rPr lang="ru-RU" altLang="ru-RU" sz="2000" dirty="0" smtClean="0">
                <a:solidFill>
                  <a:schemeClr val="bg1"/>
                </a:solidFill>
                <a:ea typeface="Calibri" pitchFamily="34" charset="0"/>
              </a:rPr>
              <a:t>тиражирование</a:t>
            </a:r>
            <a:br>
              <a:rPr lang="ru-RU" altLang="ru-RU" sz="2000" dirty="0" smtClean="0">
                <a:solidFill>
                  <a:schemeClr val="bg1"/>
                </a:solidFill>
                <a:ea typeface="Calibri" pitchFamily="34" charset="0"/>
              </a:rPr>
            </a:br>
            <a:r>
              <a:rPr lang="ru-RU" altLang="ru-RU" sz="2000" dirty="0" smtClean="0">
                <a:solidFill>
                  <a:schemeClr val="bg1"/>
                </a:solidFill>
                <a:ea typeface="Calibri" pitchFamily="34" charset="0"/>
              </a:rPr>
              <a:t>программно-методической </a:t>
            </a:r>
            <a:r>
              <a:rPr lang="ru-RU" altLang="ru-RU" sz="2000" dirty="0">
                <a:solidFill>
                  <a:schemeClr val="bg1"/>
                </a:solidFill>
                <a:ea typeface="Calibri" pitchFamily="34" charset="0"/>
              </a:rPr>
              <a:t>продукции)</a:t>
            </a:r>
          </a:p>
          <a:p>
            <a:pPr>
              <a:lnSpc>
                <a:spcPct val="170000"/>
              </a:lnSpc>
              <a:spcBef>
                <a:spcPct val="0"/>
              </a:spcBef>
            </a:pPr>
            <a:r>
              <a:rPr lang="ru-RU" altLang="ru-RU" sz="2000" dirty="0">
                <a:solidFill>
                  <a:schemeClr val="bg1"/>
                </a:solidFill>
                <a:ea typeface="Calibri" pitchFamily="34" charset="0"/>
              </a:rPr>
              <a:t>б) обучение (просвещение) клиентов по широкому кругу вопросов</a:t>
            </a:r>
          </a:p>
          <a:p>
            <a:pPr>
              <a:lnSpc>
                <a:spcPct val="170000"/>
              </a:lnSpc>
              <a:spcBef>
                <a:spcPct val="0"/>
              </a:spcBef>
            </a:pPr>
            <a:r>
              <a:rPr lang="ru-RU" altLang="ru-RU" sz="2000" dirty="0">
                <a:solidFill>
                  <a:schemeClr val="bg1"/>
                </a:solidFill>
                <a:ea typeface="Calibri" pitchFamily="34" charset="0"/>
              </a:rPr>
              <a:t>в) информационное сопровождение деятельности клиентов</a:t>
            </a:r>
          </a:p>
          <a:p>
            <a:pPr>
              <a:lnSpc>
                <a:spcPct val="170000"/>
              </a:lnSpc>
              <a:spcBef>
                <a:spcPct val="0"/>
              </a:spcBef>
            </a:pPr>
            <a:r>
              <a:rPr lang="ru-RU" altLang="ru-RU" sz="2000" dirty="0">
                <a:solidFill>
                  <a:schemeClr val="bg1"/>
                </a:solidFill>
                <a:ea typeface="Calibri" pitchFamily="34" charset="0"/>
              </a:rPr>
              <a:t>г) имущественная поддержка</a:t>
            </a:r>
          </a:p>
          <a:p>
            <a:pPr>
              <a:lnSpc>
                <a:spcPct val="170000"/>
              </a:lnSpc>
              <a:spcBef>
                <a:spcPct val="0"/>
              </a:spcBef>
            </a:pPr>
            <a:r>
              <a:rPr lang="ru-RU" altLang="ru-RU" sz="2000" dirty="0">
                <a:solidFill>
                  <a:schemeClr val="bg1"/>
                </a:solidFill>
                <a:ea typeface="Calibri" pitchFamily="34" charset="0"/>
              </a:rPr>
              <a:t>е) организация и проведение мероприятий, направленных на </a:t>
            </a:r>
            <a:r>
              <a:rPr lang="ru-RU" altLang="ru-RU" sz="2000" dirty="0" smtClean="0">
                <a:solidFill>
                  <a:schemeClr val="bg1"/>
                </a:solidFill>
                <a:ea typeface="Calibri" pitchFamily="34" charset="0"/>
              </a:rPr>
              <a:t>развитие</a:t>
            </a:r>
            <a:br>
              <a:rPr lang="ru-RU" altLang="ru-RU" sz="2000" dirty="0" smtClean="0">
                <a:solidFill>
                  <a:schemeClr val="bg1"/>
                </a:solidFill>
                <a:ea typeface="Calibri" pitchFamily="34" charset="0"/>
              </a:rPr>
            </a:br>
            <a:r>
              <a:rPr lang="ru-RU" altLang="ru-RU" sz="2000" dirty="0" smtClean="0">
                <a:solidFill>
                  <a:schemeClr val="bg1"/>
                </a:solidFill>
                <a:ea typeface="Calibri" pitchFamily="34" charset="0"/>
              </a:rPr>
              <a:t>институтов </a:t>
            </a:r>
            <a:r>
              <a:rPr lang="ru-RU" altLang="ru-RU" sz="2000" dirty="0">
                <a:solidFill>
                  <a:schemeClr val="bg1"/>
                </a:solidFill>
                <a:ea typeface="Calibri" pitchFamily="34" charset="0"/>
              </a:rPr>
              <a:t>гражданского общества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37029" y="5366415"/>
            <a:ext cx="10611694" cy="665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7600" b="1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600" b="1" dirty="0" smtClean="0">
                <a:solidFill>
                  <a:schemeClr val="bg1"/>
                </a:solidFill>
              </a:rPr>
              <a:t>Основное направление деятельности- поддержка общественных инициатив</a:t>
            </a:r>
            <a:endParaRPr lang="ru-RU" sz="7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87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pina\Downloads\фон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9" y="439781"/>
            <a:ext cx="11289853" cy="5888449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439781"/>
            <a:ext cx="2673407" cy="12148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41863" y="1362241"/>
            <a:ext cx="738580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Финансовая поддержка работы Центра:</a:t>
            </a:r>
          </a:p>
          <a:p>
            <a:endParaRPr lang="ru-RU" sz="3200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>
            <a:stCxn id="6" idx="1"/>
          </p:cNvCxnSpPr>
          <p:nvPr/>
        </p:nvCxnSpPr>
        <p:spPr>
          <a:xfrm>
            <a:off x="1141863" y="1900850"/>
            <a:ext cx="7385804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906914" y="2025908"/>
            <a:ext cx="9968017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субсидия </a:t>
            </a:r>
            <a:r>
              <a:rPr lang="ru-RU" sz="2000" dirty="0">
                <a:solidFill>
                  <a:schemeClr val="bg1"/>
                </a:solidFill>
              </a:rPr>
              <a:t>на конкурсной основе бюджетам муниципальных образований на финансирование создания и обеспечение деятельности муниципальных ресурсных центров поддержки общественных инициатив, в 2017 году поддержано 5 городских округов и муниципальных районов Красноярского края  передана </a:t>
            </a:r>
            <a:r>
              <a:rPr lang="ru-RU" sz="2000" dirty="0" smtClean="0">
                <a:solidFill>
                  <a:schemeClr val="bg1"/>
                </a:solidFill>
              </a:rPr>
              <a:t>субсидия </a:t>
            </a:r>
            <a:r>
              <a:rPr lang="ru-RU" sz="2000" dirty="0">
                <a:solidFill>
                  <a:schemeClr val="bg1"/>
                </a:solidFill>
              </a:rPr>
              <a:t>на общую сумму 3 000 000,00 </a:t>
            </a:r>
            <a:r>
              <a:rPr lang="ru-RU" sz="2000" dirty="0" smtClean="0">
                <a:solidFill>
                  <a:schemeClr val="bg1"/>
                </a:solidFill>
              </a:rPr>
              <a:t>рублей</a:t>
            </a:r>
          </a:p>
          <a:p>
            <a:pPr>
              <a:lnSpc>
                <a:spcPct val="150000"/>
              </a:lnSpc>
            </a:pPr>
            <a:endParaRPr lang="ru-RU" sz="20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Субсидия </a:t>
            </a:r>
            <a:r>
              <a:rPr lang="ru-RU" sz="2000" b="1" dirty="0">
                <a:solidFill>
                  <a:schemeClr val="bg1"/>
                </a:solidFill>
              </a:rPr>
              <a:t>реализуется в рамках государственной программы «Содействие развитию гражданского общества» </a:t>
            </a:r>
            <a:endParaRPr lang="ru-RU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1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pina\Downloads\фон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9" y="439784"/>
            <a:ext cx="11289853" cy="5888449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439781"/>
            <a:ext cx="2673407" cy="12148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37313" y="1293714"/>
            <a:ext cx="10012907" cy="5484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000" b="1" dirty="0" smtClean="0">
                <a:solidFill>
                  <a:schemeClr val="bg1"/>
                </a:solidFill>
              </a:rPr>
              <a:t>Субсидия </a:t>
            </a:r>
            <a:r>
              <a:rPr lang="ru-RU" altLang="ru-RU" sz="3000" b="1" dirty="0">
                <a:solidFill>
                  <a:schemeClr val="bg1"/>
                </a:solidFill>
              </a:rPr>
              <a:t>на поддержку СОНКО реализующих инновационную услугу в социальной сфере </a:t>
            </a:r>
            <a:endParaRPr lang="ru-RU" altLang="ru-RU" sz="3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  <a:buNone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Субсидия </a:t>
            </a:r>
            <a:r>
              <a:rPr lang="ru-RU" sz="2400" b="1" dirty="0">
                <a:solidFill>
                  <a:schemeClr val="bg1"/>
                </a:solidFill>
              </a:rPr>
              <a:t>реализуется в рамках государственной программы «Содействие развитию гражданского общества» </a:t>
            </a:r>
            <a:endParaRPr lang="ru-RU" sz="2400" dirty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b="1" u="sng" dirty="0">
                <a:solidFill>
                  <a:schemeClr val="bg1"/>
                </a:solidFill>
              </a:rPr>
              <a:t>2 этапа реализации:</a:t>
            </a:r>
          </a:p>
          <a:p>
            <a:pPr>
              <a:buNone/>
            </a:pPr>
            <a:endParaRPr lang="ru-RU" sz="2400" b="1" u="sng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первый </a:t>
            </a:r>
            <a:r>
              <a:rPr lang="ru-RU" sz="2400" dirty="0">
                <a:solidFill>
                  <a:schemeClr val="bg1"/>
                </a:solidFill>
              </a:rPr>
              <a:t>этап - отбор конкурсных заданий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второй </a:t>
            </a:r>
            <a:r>
              <a:rPr lang="ru-RU" sz="2400" dirty="0">
                <a:solidFill>
                  <a:schemeClr val="bg1"/>
                </a:solidFill>
              </a:rPr>
              <a:t>этап - отбор представленных СОНКО заявок на реализацию конкурсных заданий, прошедших отбор первого этапа конкурса конкурсных заданий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456597" y="2412029"/>
            <a:ext cx="8851420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07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pina\Downloads\фон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9" y="439784"/>
            <a:ext cx="11289853" cy="5888449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439781"/>
            <a:ext cx="2673407" cy="12148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64500" y="1429182"/>
            <a:ext cx="309251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400" b="1" dirty="0" smtClean="0">
                <a:solidFill>
                  <a:schemeClr val="bg1"/>
                </a:solidFill>
              </a:rPr>
              <a:t>Номинации</a:t>
            </a:r>
          </a:p>
          <a:p>
            <a:endParaRPr lang="ru-RU" sz="4000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61589" y="2090901"/>
            <a:ext cx="4192799" cy="30778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944518" y="2274838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bg1"/>
                </a:solidFill>
              </a:rPr>
              <a:t> Мать </a:t>
            </a:r>
            <a:r>
              <a:rPr lang="ru-RU" sz="2800" dirty="0">
                <a:solidFill>
                  <a:schemeClr val="bg1"/>
                </a:solidFill>
              </a:rPr>
              <a:t>и семья</a:t>
            </a:r>
          </a:p>
          <a:p>
            <a:pPr lvl="0"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bg1"/>
                </a:solidFill>
              </a:rPr>
              <a:t> Старшее </a:t>
            </a:r>
            <a:r>
              <a:rPr lang="ru-RU" sz="2800" dirty="0">
                <a:solidFill>
                  <a:schemeClr val="bg1"/>
                </a:solidFill>
              </a:rPr>
              <a:t>поколение</a:t>
            </a:r>
          </a:p>
          <a:p>
            <a:pPr lvl="0"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bg1"/>
                </a:solidFill>
              </a:rPr>
              <a:t> Рука </a:t>
            </a:r>
            <a:r>
              <a:rPr lang="ru-RU" sz="2800" dirty="0">
                <a:solidFill>
                  <a:schemeClr val="bg1"/>
                </a:solidFill>
              </a:rPr>
              <a:t>помощи</a:t>
            </a:r>
          </a:p>
          <a:p>
            <a:pPr lvl="0"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bg1"/>
                </a:solidFill>
              </a:rPr>
              <a:t> В </a:t>
            </a:r>
            <a:r>
              <a:rPr lang="ru-RU" sz="2800" dirty="0">
                <a:solidFill>
                  <a:schemeClr val="bg1"/>
                </a:solidFill>
              </a:rPr>
              <a:t>интересах будущего </a:t>
            </a:r>
          </a:p>
          <a:p>
            <a:pPr lvl="0"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bg1"/>
                </a:solidFill>
              </a:rPr>
              <a:t> Согласие </a:t>
            </a:r>
            <a:endParaRPr lang="ru-RU" sz="2800" dirty="0">
              <a:solidFill>
                <a:schemeClr val="bg1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bg1"/>
                </a:solidFill>
              </a:rPr>
              <a:t> Здоровый </a:t>
            </a:r>
            <a:r>
              <a:rPr lang="ru-RU" sz="2800" dirty="0">
                <a:solidFill>
                  <a:schemeClr val="bg1"/>
                </a:solidFill>
              </a:rPr>
              <a:t>край</a:t>
            </a:r>
          </a:p>
          <a:p>
            <a:pPr lvl="0"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bg1"/>
                </a:solidFill>
              </a:rPr>
              <a:t> Правовой </a:t>
            </a:r>
            <a:r>
              <a:rPr lang="ru-RU" sz="2800" dirty="0">
                <a:solidFill>
                  <a:schemeClr val="bg1"/>
                </a:solidFill>
              </a:rPr>
              <a:t>ликбез </a:t>
            </a:r>
          </a:p>
          <a:p>
            <a:pPr lvl="0"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bg1"/>
                </a:solidFill>
              </a:rPr>
              <a:t> Культура </a:t>
            </a:r>
            <a:r>
              <a:rPr lang="ru-RU" sz="2800" dirty="0">
                <a:solidFill>
                  <a:schemeClr val="bg1"/>
                </a:solidFill>
              </a:rPr>
              <a:t>в фокусе современности </a:t>
            </a:r>
          </a:p>
        </p:txBody>
      </p:sp>
    </p:spTree>
    <p:extLst>
      <p:ext uri="{BB962C8B-B14F-4D97-AF65-F5344CB8AC3E}">
        <p14:creationId xmlns:p14="http://schemas.microsoft.com/office/powerpoint/2010/main" val="80650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pina\Downloads\фон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9" y="439784"/>
            <a:ext cx="11289853" cy="5888449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439781"/>
            <a:ext cx="2673407" cy="12148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97894" y="1511069"/>
            <a:ext cx="24799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dirty="0" smtClean="0">
                <a:solidFill>
                  <a:schemeClr val="bg1"/>
                </a:solidFill>
              </a:rPr>
              <a:t>Участники</a:t>
            </a:r>
          </a:p>
          <a:p>
            <a:endParaRPr lang="ru-RU" sz="4000" dirty="0">
              <a:solidFill>
                <a:schemeClr val="bg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297894" y="2153874"/>
            <a:ext cx="3237456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061588" y="2532124"/>
            <a:ext cx="996801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bg1"/>
                </a:solidFill>
              </a:rPr>
              <a:t> Участниками </a:t>
            </a:r>
            <a:r>
              <a:rPr lang="ru-RU" sz="2800" dirty="0">
                <a:solidFill>
                  <a:schemeClr val="bg1"/>
                </a:solidFill>
              </a:rPr>
              <a:t>первого этапа конкурса могут быть органы исполнительной власти Красноярского края, муниципальные районы и городские округа Красноярского края, СОНКО, предлагающие услуги</a:t>
            </a:r>
          </a:p>
          <a:p>
            <a:pPr lvl="0">
              <a:buFont typeface="Wingdings" pitchFamily="2" charset="2"/>
              <a:buChar char="§"/>
            </a:pPr>
            <a:endParaRPr lang="ru-RU" sz="2800" dirty="0" smtClean="0">
              <a:solidFill>
                <a:schemeClr val="bg1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bg1"/>
                </a:solidFill>
              </a:rPr>
              <a:t> Участниками </a:t>
            </a:r>
            <a:r>
              <a:rPr lang="ru-RU" sz="2800" dirty="0">
                <a:solidFill>
                  <a:schemeClr val="bg1"/>
                </a:solidFill>
              </a:rPr>
              <a:t>второго этапа конкурса являются СОНКО, готовые реализовывать услуги, прошедшие отбор на первом этапе конкурса</a:t>
            </a:r>
          </a:p>
        </p:txBody>
      </p:sp>
    </p:spTree>
    <p:extLst>
      <p:ext uri="{BB962C8B-B14F-4D97-AF65-F5344CB8AC3E}">
        <p14:creationId xmlns:p14="http://schemas.microsoft.com/office/powerpoint/2010/main" val="112520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pina\Downloads\фон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9" y="439781"/>
            <a:ext cx="11289853" cy="5888449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439781"/>
            <a:ext cx="2673407" cy="12148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89153" y="1442830"/>
            <a:ext cx="494962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dirty="0">
                <a:solidFill>
                  <a:schemeClr val="bg1"/>
                </a:solidFill>
              </a:rPr>
              <a:t>Результаты  </a:t>
            </a:r>
            <a:r>
              <a:rPr lang="ru-RU" altLang="ru-RU" sz="4000" b="1" dirty="0" smtClean="0">
                <a:solidFill>
                  <a:schemeClr val="bg1"/>
                </a:solidFill>
              </a:rPr>
              <a:t>конкурса</a:t>
            </a:r>
          </a:p>
          <a:p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5217" y="2347415"/>
            <a:ext cx="107134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В 2017 году получили поддержку 7 СОНКО на общую сумму 6 100 000,00 рублей в рамках субсидий социально ориентированным некоммерческим организациям  Красноярского края на конкурсной основе на оказание </a:t>
            </a:r>
            <a:r>
              <a:rPr lang="ru-RU" sz="2800" dirty="0" smtClean="0">
                <a:solidFill>
                  <a:schemeClr val="bg1"/>
                </a:solidFill>
              </a:rPr>
              <a:t>ими на </a:t>
            </a:r>
            <a:r>
              <a:rPr lang="ru-RU" sz="2800" dirty="0">
                <a:solidFill>
                  <a:schemeClr val="bg1"/>
                </a:solidFill>
              </a:rPr>
              <a:t>безвозмездной основе инновационных социальных услуг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554417" y="2104549"/>
            <a:ext cx="5760783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90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1708</TotalTime>
  <Words>349</Words>
  <Application>Microsoft Office PowerPoint</Application>
  <PresentationFormat>Произвольный</PresentationFormat>
  <Paragraphs>69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</vt:lpstr>
      <vt:lpstr>м</vt:lpstr>
      <vt:lpstr>м</vt:lpstr>
      <vt:lpstr>м</vt:lpstr>
      <vt:lpstr>м</vt:lpstr>
      <vt:lpstr>м</vt:lpstr>
      <vt:lpstr>м</vt:lpstr>
      <vt:lpstr>м</vt:lpstr>
      <vt:lpstr>м</vt:lpstr>
      <vt:lpstr>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</dc:title>
  <dc:creator>пользователь Microsoft Office</dc:creator>
  <cp:lastModifiedBy>Репина Анна Станиславовна</cp:lastModifiedBy>
  <cp:revision>37</cp:revision>
  <dcterms:created xsi:type="dcterms:W3CDTF">2017-12-11T15:42:46Z</dcterms:created>
  <dcterms:modified xsi:type="dcterms:W3CDTF">2017-12-14T06:43:16Z</dcterms:modified>
</cp:coreProperties>
</file>